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178B0-68F5-4B19-810A-95FD7E749B7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80022-74B0-490E-89F1-37C1C4A7B32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66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0022-74B0-490E-89F1-37C1C4A7B32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2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0022-74B0-490E-89F1-37C1C4A7B32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2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0022-74B0-490E-89F1-37C1C4A7B32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2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0022-74B0-490E-89F1-37C1C4A7B32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1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0022-74B0-490E-89F1-37C1C4A7B32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2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0022-74B0-490E-89F1-37C1C4A7B32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29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083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950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507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027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406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18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927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48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881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609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260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35BF6-32B3-41BA-BE0B-F05D17972A7D}" type="datetimeFigureOut">
              <a:rPr lang="it-IT" smtClean="0"/>
              <a:t>19/07/2021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B25E7-BFC1-40D3-80C2-650E7613A70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79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microsoft.com/office/2007/relationships/hdphoto" Target="../media/hdphoto2.wdp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microsoft.com/office/2007/relationships/hdphoto" Target="../media/hdphoto4.wdp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g"/><Relationship Id="rId5" Type="http://schemas.microsoft.com/office/2007/relationships/hdphoto" Target="../media/hdphoto6.wdp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g"/><Relationship Id="rId5" Type="http://schemas.microsoft.com/office/2007/relationships/hdphoto" Target="../media/hdphoto8.wdp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42.jpeg"/><Relationship Id="rId7" Type="http://schemas.openxmlformats.org/officeDocument/2006/relationships/image" Target="../media/image44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43.jpeg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jpg"/><Relationship Id="rId7" Type="http://schemas.microsoft.com/office/2007/relationships/hdphoto" Target="../media/hdphoto13.wdp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50.jpeg"/><Relationship Id="rId4" Type="http://schemas.openxmlformats.org/officeDocument/2006/relationships/image" Target="../media/image47.jpeg"/><Relationship Id="rId9" Type="http://schemas.microsoft.com/office/2007/relationships/hdphoto" Target="../media/hdphoto14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1.jpe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7.wdp"/><Relationship Id="rId5" Type="http://schemas.openxmlformats.org/officeDocument/2006/relationships/image" Target="../media/image52.jpeg"/><Relationship Id="rId4" Type="http://schemas.microsoft.com/office/2007/relationships/hdphoto" Target="../media/hdphoto16.wdp"/><Relationship Id="rId9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g"/><Relationship Id="rId5" Type="http://schemas.openxmlformats.org/officeDocument/2006/relationships/image" Target="../media/image23.jpg"/><Relationship Id="rId4" Type="http://schemas.openxmlformats.org/officeDocument/2006/relationships/image" Target="../media/image5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64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5" Type="http://schemas.microsoft.com/office/2007/relationships/hdphoto" Target="../media/hdphoto18.wdp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9.jpg"/><Relationship Id="rId7" Type="http://schemas.openxmlformats.org/officeDocument/2006/relationships/image" Target="../media/image72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g"/><Relationship Id="rId5" Type="http://schemas.microsoft.com/office/2007/relationships/hdphoto" Target="../media/hdphoto19.wdp"/><Relationship Id="rId4" Type="http://schemas.openxmlformats.org/officeDocument/2006/relationships/image" Target="../media/image70.jpeg"/><Relationship Id="rId9" Type="http://schemas.microsoft.com/office/2007/relationships/hdphoto" Target="../media/hdphoto2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microsoft.com/office/2007/relationships/hdphoto" Target="../media/hdphoto2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8.jpe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3.wdp"/><Relationship Id="rId11" Type="http://schemas.openxmlformats.org/officeDocument/2006/relationships/image" Target="../media/image84.png"/><Relationship Id="rId5" Type="http://schemas.openxmlformats.org/officeDocument/2006/relationships/image" Target="../media/image79.jpeg"/><Relationship Id="rId10" Type="http://schemas.openxmlformats.org/officeDocument/2006/relationships/image" Target="../media/image83.png"/><Relationship Id="rId4" Type="http://schemas.microsoft.com/office/2007/relationships/hdphoto" Target="../media/hdphoto22.wdp"/><Relationship Id="rId9" Type="http://schemas.openxmlformats.org/officeDocument/2006/relationships/image" Target="../media/image7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microsoft.com/office/2007/relationships/hdphoto" Target="../media/hdphoto25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jpeg"/><Relationship Id="rId5" Type="http://schemas.openxmlformats.org/officeDocument/2006/relationships/image" Target="../media/image87.png"/><Relationship Id="rId4" Type="http://schemas.microsoft.com/office/2007/relationships/hdphoto" Target="../media/hdphoto24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5.jpg"/><Relationship Id="rId7" Type="http://schemas.openxmlformats.org/officeDocument/2006/relationships/image" Target="../media/image93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6" Type="http://schemas.microsoft.com/office/2007/relationships/hdphoto" Target="../media/hdphoto26.wdp"/><Relationship Id="rId5" Type="http://schemas.openxmlformats.org/officeDocument/2006/relationships/image" Target="../media/image86.jpeg"/><Relationship Id="rId4" Type="http://schemas.openxmlformats.org/officeDocument/2006/relationships/image" Target="../media/image91.png"/><Relationship Id="rId9" Type="http://schemas.microsoft.com/office/2007/relationships/hdphoto" Target="../media/hdphoto27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89.jpeg"/><Relationship Id="rId7" Type="http://schemas.openxmlformats.org/officeDocument/2006/relationships/image" Target="../media/image91.jpe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jpg"/><Relationship Id="rId5" Type="http://schemas.openxmlformats.org/officeDocument/2006/relationships/image" Target="../media/image97.png"/><Relationship Id="rId4" Type="http://schemas.microsoft.com/office/2007/relationships/hdphoto" Target="../media/hdphoto28.wdp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18" y="2969877"/>
            <a:ext cx="5836964" cy="91824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02" y="4293096"/>
            <a:ext cx="2512846" cy="187220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21088"/>
            <a:ext cx="1278240" cy="132577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80"/>
          <a:stretch/>
        </p:blipFill>
        <p:spPr>
          <a:xfrm>
            <a:off x="3646287" y="5743403"/>
            <a:ext cx="1851427" cy="63792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81"/>
          <a:stretch/>
        </p:blipFill>
        <p:spPr>
          <a:xfrm>
            <a:off x="1073050" y="21986"/>
            <a:ext cx="6997900" cy="22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3" y="2060848"/>
            <a:ext cx="2898825" cy="1152128"/>
          </a:xfrm>
        </p:spPr>
      </p:pic>
      <p:sp>
        <p:nvSpPr>
          <p:cNvPr id="9" name="CasellaDiTesto 8"/>
          <p:cNvSpPr txBox="1"/>
          <p:nvPr/>
        </p:nvSpPr>
        <p:spPr>
          <a:xfrm>
            <a:off x="1115616" y="1700808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Dynamics equations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1" y="5712422"/>
            <a:ext cx="2898825" cy="236858"/>
          </a:xfrm>
        </p:spPr>
      </p:pic>
      <p:sp>
        <p:nvSpPr>
          <p:cNvPr id="11" name="CasellaDiTesto 10"/>
          <p:cNvSpPr txBox="1"/>
          <p:nvPr/>
        </p:nvSpPr>
        <p:spPr>
          <a:xfrm>
            <a:off x="1115616" y="5050051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Considered states</a:t>
            </a:r>
            <a:b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input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707904" y="3789040"/>
            <a:ext cx="1512168" cy="36004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924944"/>
            <a:ext cx="3053157" cy="2031033"/>
          </a:xfrm>
        </p:spPr>
      </p:pic>
      <p:sp>
        <p:nvSpPr>
          <p:cNvPr id="14" name="CasellaDiTesto 13"/>
          <p:cNvSpPr txBox="1"/>
          <p:nvPr/>
        </p:nvSpPr>
        <p:spPr>
          <a:xfrm>
            <a:off x="5940152" y="2298938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Final state-space representation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200254"/>
            <a:ext cx="615830" cy="236858"/>
          </a:xfrm>
        </p:spPr>
      </p:pic>
      <p:sp>
        <p:nvSpPr>
          <p:cNvPr id="16" name="CasellaDiTesto 15"/>
          <p:cNvSpPr txBox="1"/>
          <p:nvPr/>
        </p:nvSpPr>
        <p:spPr>
          <a:xfrm>
            <a:off x="1043608" y="3768716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71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80931"/>
            <a:ext cx="1152128" cy="1348069"/>
          </a:xfrm>
        </p:spPr>
      </p:pic>
      <p:sp>
        <p:nvSpPr>
          <p:cNvPr id="9" name="CasellaDiTesto 8"/>
          <p:cNvSpPr txBox="1"/>
          <p:nvPr/>
        </p:nvSpPr>
        <p:spPr>
          <a:xfrm>
            <a:off x="1043608" y="170386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Arbitrary values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185991"/>
            <a:ext cx="3053157" cy="763289"/>
          </a:xfrm>
        </p:spPr>
      </p:pic>
      <p:sp>
        <p:nvSpPr>
          <p:cNvPr id="14" name="CasellaDiTesto 13"/>
          <p:cNvSpPr txBox="1"/>
          <p:nvPr/>
        </p:nvSpPr>
        <p:spPr>
          <a:xfrm>
            <a:off x="5364088" y="4661002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function for the system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76" y="1916832"/>
            <a:ext cx="1512168" cy="2076029"/>
          </a:xfrm>
        </p:spPr>
      </p:pic>
      <p:sp>
        <p:nvSpPr>
          <p:cNvPr id="19" name="CasellaDiTesto 18"/>
          <p:cNvSpPr txBox="1"/>
          <p:nvPr/>
        </p:nvSpPr>
        <p:spPr>
          <a:xfrm>
            <a:off x="5292080" y="155679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B, C and D matrices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56101"/>
            <a:ext cx="2215578" cy="1505147"/>
          </a:xfrm>
        </p:spPr>
      </p:pic>
      <p:sp>
        <p:nvSpPr>
          <p:cNvPr id="21" name="CasellaDiTesto 20"/>
          <p:cNvSpPr txBox="1"/>
          <p:nvPr/>
        </p:nvSpPr>
        <p:spPr>
          <a:xfrm>
            <a:off x="1026938" y="389792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 matrix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/>
              <p:cNvSpPr txBox="1"/>
              <p:nvPr/>
            </p:nvSpPr>
            <p:spPr>
              <a:xfrm>
                <a:off x="1259632" y="5631631"/>
                <a:ext cx="21602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whose eigenvalues are: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/>
                          <a:cs typeface="Segoe UI" panose="020B0502040204020203" pitchFamily="34" charset="0"/>
                        </a:rPr>
                        <m:t>[0,</m:t>
                      </m:r>
                      <m:r>
                        <a:rPr lang="it-IT" sz="1200" b="0" i="1" dirty="0" smtClean="0">
                          <a:latin typeface="Cambria Math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1200" i="1" dirty="0" smtClean="0">
                          <a:latin typeface="Cambria Math"/>
                          <a:cs typeface="Segoe UI" panose="020B0502040204020203" pitchFamily="34" charset="0"/>
                        </a:rPr>
                        <m:t>0,</m:t>
                      </m:r>
                      <m:r>
                        <a:rPr lang="it-IT" sz="1200" b="0" i="1" dirty="0" smtClean="0">
                          <a:latin typeface="Cambria Math"/>
                          <a:cs typeface="Segoe UI" panose="020B0502040204020203" pitchFamily="34" charset="0"/>
                        </a:rPr>
                        <m:t> −0.02, 0]</m:t>
                      </m:r>
                    </m:oMath>
                  </m:oMathPara>
                </a14:m>
                <a:endParaRPr 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asellaDiTes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631631"/>
                <a:ext cx="216024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8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ccia a destra 23"/>
          <p:cNvSpPr/>
          <p:nvPr/>
        </p:nvSpPr>
        <p:spPr>
          <a:xfrm rot="5400000">
            <a:off x="6182543" y="4151521"/>
            <a:ext cx="379314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ccia a destra 24"/>
          <p:cNvSpPr/>
          <p:nvPr/>
        </p:nvSpPr>
        <p:spPr>
          <a:xfrm>
            <a:off x="3635896" y="5121188"/>
            <a:ext cx="1008112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1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  <p:bldP spid="22" grpId="0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16832"/>
            <a:ext cx="2269032" cy="864096"/>
          </a:xfrm>
        </p:spPr>
      </p:pic>
      <p:sp>
        <p:nvSpPr>
          <p:cNvPr id="9" name="CasellaDiTesto 8"/>
          <p:cNvSpPr txBox="1"/>
          <p:nvPr/>
        </p:nvSpPr>
        <p:spPr>
          <a:xfrm>
            <a:off x="1296416" y="155679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Conditions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625221"/>
            <a:ext cx="4320480" cy="2108035"/>
          </a:xfrm>
        </p:spPr>
      </p:pic>
      <p:sp>
        <p:nvSpPr>
          <p:cNvPr id="14" name="CasellaDiTesto 13"/>
          <p:cNvSpPr txBox="1"/>
          <p:nvPr/>
        </p:nvSpPr>
        <p:spPr>
          <a:xfrm>
            <a:off x="5290016" y="3105835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 response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68" y="1951965"/>
            <a:ext cx="967735" cy="324907"/>
          </a:xfrm>
        </p:spPr>
      </p:pic>
      <p:sp>
        <p:nvSpPr>
          <p:cNvPr id="19" name="CasellaDiTesto 18"/>
          <p:cNvSpPr txBox="1"/>
          <p:nvPr/>
        </p:nvSpPr>
        <p:spPr>
          <a:xfrm>
            <a:off x="5290016" y="155679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Regulator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3600400" cy="2699272"/>
          </a:xfrm>
        </p:spPr>
      </p:pic>
      <p:sp>
        <p:nvSpPr>
          <p:cNvPr id="21" name="CasellaDiTesto 20"/>
          <p:cNvSpPr txBox="1"/>
          <p:nvPr/>
        </p:nvSpPr>
        <p:spPr>
          <a:xfrm>
            <a:off x="1259632" y="3105835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Bode diagram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8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296416" y="155679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625221"/>
            <a:ext cx="4320480" cy="2108034"/>
          </a:xfrm>
        </p:spPr>
      </p:pic>
      <p:sp>
        <p:nvSpPr>
          <p:cNvPr id="14" name="CasellaDiTesto 13"/>
          <p:cNvSpPr txBox="1"/>
          <p:nvPr/>
        </p:nvSpPr>
        <p:spPr>
          <a:xfrm>
            <a:off x="5290016" y="3105835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 response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5290016" y="155679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Regulator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3600400" cy="2699271"/>
          </a:xfrm>
        </p:spPr>
      </p:pic>
      <p:sp>
        <p:nvSpPr>
          <p:cNvPr id="21" name="CasellaDiTesto 20"/>
          <p:cNvSpPr txBox="1"/>
          <p:nvPr/>
        </p:nvSpPr>
        <p:spPr>
          <a:xfrm>
            <a:off x="1259632" y="3105835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Bode diagram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115616" y="1916832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Increase phase margin with an anticipatory network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28" y="1967427"/>
            <a:ext cx="3746480" cy="597477"/>
          </a:xfrm>
        </p:spPr>
      </p:pic>
    </p:spTree>
    <p:extLst>
      <p:ext uri="{BB962C8B-B14F-4D97-AF65-F5344CB8AC3E}">
        <p14:creationId xmlns:p14="http://schemas.microsoft.com/office/powerpoint/2010/main" val="42643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4057269"/>
            <a:ext cx="4320479" cy="2108034"/>
          </a:xfrm>
        </p:spPr>
      </p:pic>
      <p:sp>
        <p:nvSpPr>
          <p:cNvPr id="14" name="CasellaDiTesto 13"/>
          <p:cNvSpPr txBox="1"/>
          <p:nvPr/>
        </p:nvSpPr>
        <p:spPr>
          <a:xfrm>
            <a:off x="5940153" y="3789040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New control input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2508229"/>
            <a:ext cx="4248471" cy="2072900"/>
          </a:xfrm>
        </p:spPr>
      </p:pic>
      <p:sp>
        <p:nvSpPr>
          <p:cNvPr id="16" name="Freccia a destra 15"/>
          <p:cNvSpPr/>
          <p:nvPr/>
        </p:nvSpPr>
        <p:spPr>
          <a:xfrm>
            <a:off x="4247964" y="4185085"/>
            <a:ext cx="504056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296416" y="4891227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115616" y="5251267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Reduce the control input with a prefilter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40152" y="2132856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Regulator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39" y="2511622"/>
            <a:ext cx="3297320" cy="664479"/>
          </a:xfrm>
        </p:spPr>
      </p:pic>
      <p:sp>
        <p:nvSpPr>
          <p:cNvPr id="19" name="CasellaDiTesto 18"/>
          <p:cNvSpPr txBox="1"/>
          <p:nvPr/>
        </p:nvSpPr>
        <p:spPr>
          <a:xfrm>
            <a:off x="1259632" y="2132857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input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419872" y="148478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Prefilter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3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91880" y="147549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 system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4057270"/>
            <a:ext cx="4320479" cy="2108033"/>
          </a:xfrm>
        </p:spPr>
      </p:pic>
      <p:sp>
        <p:nvSpPr>
          <p:cNvPr id="14" name="CasellaDiTesto 13"/>
          <p:cNvSpPr txBox="1"/>
          <p:nvPr/>
        </p:nvSpPr>
        <p:spPr>
          <a:xfrm>
            <a:off x="5940153" y="3595082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New step response of the real system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2364212"/>
            <a:ext cx="4248471" cy="2072900"/>
          </a:xfrm>
        </p:spPr>
      </p:pic>
      <p:sp>
        <p:nvSpPr>
          <p:cNvPr id="16" name="Freccia a destra 15"/>
          <p:cNvSpPr/>
          <p:nvPr/>
        </p:nvSpPr>
        <p:spPr>
          <a:xfrm>
            <a:off x="4247964" y="3825044"/>
            <a:ext cx="504056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296416" y="4747210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115616" y="5107250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Bring steady state error to zero with an integrator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40152" y="2060848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Regulator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18" y="2439614"/>
            <a:ext cx="3894162" cy="664479"/>
          </a:xfrm>
        </p:spPr>
      </p:pic>
      <p:sp>
        <p:nvSpPr>
          <p:cNvPr id="19" name="CasellaDiTesto 18"/>
          <p:cNvSpPr txBox="1"/>
          <p:nvPr/>
        </p:nvSpPr>
        <p:spPr>
          <a:xfrm>
            <a:off x="1259632" y="1988840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 response of the real system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91880" y="147549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 system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42517" y="263691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Regulator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3" y="2937219"/>
            <a:ext cx="3894162" cy="603631"/>
          </a:xfrm>
        </p:spPr>
      </p:pic>
      <p:sp>
        <p:nvSpPr>
          <p:cNvPr id="21" name="CasellaDiTesto 20"/>
          <p:cNvSpPr txBox="1"/>
          <p:nvPr/>
        </p:nvSpPr>
        <p:spPr>
          <a:xfrm>
            <a:off x="683568" y="1988840"/>
            <a:ext cx="36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Shift zeros to higher frequencies to reduce settling tail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1442517" y="4041939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No load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asellaDiTesto 25"/>
          <p:cNvSpPr txBox="1"/>
          <p:nvPr/>
        </p:nvSpPr>
        <p:spPr>
          <a:xfrm>
            <a:off x="5690989" y="1816224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Positive and negative loads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19" y="2310266"/>
            <a:ext cx="4211452" cy="2054838"/>
          </a:xfrm>
        </p:spPr>
      </p:pic>
      <p:pic>
        <p:nvPicPr>
          <p:cNvPr id="29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19" y="4315954"/>
            <a:ext cx="4211452" cy="2054838"/>
          </a:xfrm>
        </p:spPr>
      </p:pic>
      <p:pic>
        <p:nvPicPr>
          <p:cNvPr id="31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15954"/>
            <a:ext cx="4211452" cy="2054837"/>
          </a:xfrm>
        </p:spPr>
      </p:pic>
    </p:spTree>
    <p:extLst>
      <p:ext uri="{BB962C8B-B14F-4D97-AF65-F5344CB8AC3E}">
        <p14:creationId xmlns:p14="http://schemas.microsoft.com/office/powerpoint/2010/main" val="91701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91880" y="133147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Saturation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442517" y="263691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Initial step: 5m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0130"/>
            <a:ext cx="2847181" cy="578750"/>
          </a:xfrm>
        </p:spPr>
      </p:pic>
      <p:sp>
        <p:nvSpPr>
          <p:cNvPr id="14" name="Freccia a destra 13"/>
          <p:cNvSpPr/>
          <p:nvPr/>
        </p:nvSpPr>
        <p:spPr>
          <a:xfrm>
            <a:off x="4283968" y="1916832"/>
            <a:ext cx="504056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772816"/>
            <a:ext cx="1422469" cy="578750"/>
          </a:xfrm>
        </p:spPr>
      </p:pic>
      <p:pic>
        <p:nvPicPr>
          <p:cNvPr id="2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25144"/>
            <a:ext cx="3541982" cy="1728192"/>
          </a:xfrm>
        </p:spPr>
      </p:pic>
      <p:pic>
        <p:nvPicPr>
          <p:cNvPr id="2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068960"/>
            <a:ext cx="3541982" cy="1728192"/>
          </a:xfrm>
        </p:spPr>
      </p:pic>
      <p:sp>
        <p:nvSpPr>
          <p:cNvPr id="24" name="CasellaDiTesto 23"/>
          <p:cNvSpPr txBox="1"/>
          <p:nvPr/>
        </p:nvSpPr>
        <p:spPr>
          <a:xfrm>
            <a:off x="5690989" y="263691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Initial step: 10m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25144"/>
            <a:ext cx="3541981" cy="1728192"/>
          </a:xfrm>
        </p:spPr>
      </p:pic>
      <p:pic>
        <p:nvPicPr>
          <p:cNvPr id="27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068960"/>
            <a:ext cx="3541981" cy="1728192"/>
          </a:xfrm>
        </p:spPr>
      </p:pic>
    </p:spTree>
    <p:extLst>
      <p:ext uri="{BB962C8B-B14F-4D97-AF65-F5344CB8AC3E}">
        <p14:creationId xmlns:p14="http://schemas.microsoft.com/office/powerpoint/2010/main" val="203836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951820" y="133147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Anti-windup network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reccia a destra 13"/>
          <p:cNvSpPr/>
          <p:nvPr/>
        </p:nvSpPr>
        <p:spPr>
          <a:xfrm>
            <a:off x="3923928" y="3717032"/>
            <a:ext cx="864096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5749407" y="1988840"/>
            <a:ext cx="2248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Initial step: 10m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222828"/>
            <a:ext cx="3685997" cy="1798459"/>
          </a:xfrm>
        </p:spPr>
      </p:pic>
      <p:pic>
        <p:nvPicPr>
          <p:cNvPr id="27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51" y="2420888"/>
            <a:ext cx="3685997" cy="1798459"/>
          </a:xfrm>
        </p:spPr>
      </p:pic>
      <p:sp>
        <p:nvSpPr>
          <p:cNvPr id="13" name="CasellaDiTesto 12"/>
          <p:cNvSpPr txBox="1"/>
          <p:nvPr/>
        </p:nvSpPr>
        <p:spPr>
          <a:xfrm>
            <a:off x="1008384" y="1938898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827584" y="2298938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Erase the windup for high input step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935596" y="3429000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Polynomial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76" y="3717032"/>
            <a:ext cx="1205880" cy="320205"/>
          </a:xfrm>
        </p:spPr>
      </p:pic>
      <p:sp>
        <p:nvSpPr>
          <p:cNvPr id="22" name="CasellaDiTesto 21"/>
          <p:cNvSpPr txBox="1"/>
          <p:nvPr/>
        </p:nvSpPr>
        <p:spPr>
          <a:xfrm>
            <a:off x="935596" y="4221088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Regulators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81" y="4509120"/>
            <a:ext cx="1791727" cy="648072"/>
          </a:xfrm>
        </p:spPr>
      </p:pic>
      <p:pic>
        <p:nvPicPr>
          <p:cNvPr id="2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19" y="5157193"/>
            <a:ext cx="2195529" cy="662258"/>
          </a:xfrm>
        </p:spPr>
      </p:pic>
    </p:spTree>
    <p:extLst>
      <p:ext uri="{BB962C8B-B14F-4D97-AF65-F5344CB8AC3E}">
        <p14:creationId xmlns:p14="http://schemas.microsoft.com/office/powerpoint/2010/main" val="291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537774" y="2123564"/>
            <a:ext cx="406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Complete Simulink control scheme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8" y="2636912"/>
            <a:ext cx="7511745" cy="2600918"/>
          </a:xfrm>
        </p:spPr>
      </p:pic>
    </p:spTree>
    <p:extLst>
      <p:ext uri="{BB962C8B-B14F-4D97-AF65-F5344CB8AC3E}">
        <p14:creationId xmlns:p14="http://schemas.microsoft.com/office/powerpoint/2010/main" val="354238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29" y="3224008"/>
            <a:ext cx="3460349" cy="294129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egoe UI" panose="020B0502040204020203" pitchFamily="34" charset="0"/>
                <a:cs typeface="Segoe UI" panose="020B0502040204020203" pitchFamily="34" charset="0"/>
              </a:rPr>
              <a:t>Ball-Balancing Robot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83" y="1484784"/>
            <a:ext cx="2658014" cy="3960439"/>
          </a:xfrm>
        </p:spPr>
      </p:pic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5"/>
            <a:ext cx="2403909" cy="3960439"/>
          </a:xfrm>
        </p:spPr>
      </p:pic>
      <p:sp>
        <p:nvSpPr>
          <p:cNvPr id="9" name="CasellaDiTesto 8"/>
          <p:cNvSpPr txBox="1"/>
          <p:nvPr/>
        </p:nvSpPr>
        <p:spPr>
          <a:xfrm>
            <a:off x="467544" y="558924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The first Ball-Balancing Robot built at Carnegie Mellon University, USA in 2005</a:t>
            </a: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203848" y="558924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A later version of ball-Balancing Robot built at ETH Zurich, Switzerland in 2010</a:t>
            </a: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253852" y="2582010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Droid BB-8, from the Star Wars cinematic universe</a:t>
            </a: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s20_horizontal_anima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792" y="1556792"/>
            <a:ext cx="8316416" cy="44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3" y="2254087"/>
            <a:ext cx="2898825" cy="765650"/>
          </a:xfrm>
        </p:spPr>
      </p:pic>
      <p:sp>
        <p:nvSpPr>
          <p:cNvPr id="9" name="CasellaDiTesto 8"/>
          <p:cNvSpPr txBox="1"/>
          <p:nvPr/>
        </p:nvSpPr>
        <p:spPr>
          <a:xfrm>
            <a:off x="1115616" y="1700808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Dynamics equations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1" y="5712422"/>
            <a:ext cx="2898825" cy="236858"/>
          </a:xfrm>
        </p:spPr>
      </p:pic>
      <p:sp>
        <p:nvSpPr>
          <p:cNvPr id="11" name="CasellaDiTesto 10"/>
          <p:cNvSpPr txBox="1"/>
          <p:nvPr/>
        </p:nvSpPr>
        <p:spPr>
          <a:xfrm>
            <a:off x="1115616" y="5050051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Considered states</a:t>
            </a:r>
            <a:b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input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923928" y="3789040"/>
            <a:ext cx="1296144" cy="36004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132856"/>
            <a:ext cx="3267419" cy="4074065"/>
          </a:xfrm>
        </p:spPr>
      </p:pic>
      <p:sp>
        <p:nvSpPr>
          <p:cNvPr id="14" name="CasellaDiTesto 13"/>
          <p:cNvSpPr txBox="1"/>
          <p:nvPr/>
        </p:nvSpPr>
        <p:spPr>
          <a:xfrm>
            <a:off x="5940152" y="1556792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Final state-space representation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860538"/>
            <a:ext cx="615830" cy="236858"/>
          </a:xfrm>
        </p:spPr>
      </p:pic>
      <p:sp>
        <p:nvSpPr>
          <p:cNvPr id="16" name="CasellaDiTesto 15"/>
          <p:cNvSpPr txBox="1"/>
          <p:nvPr/>
        </p:nvSpPr>
        <p:spPr>
          <a:xfrm>
            <a:off x="1043608" y="3429000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4077072"/>
            <a:ext cx="3132348" cy="465618"/>
          </a:xfrm>
        </p:spPr>
      </p:pic>
    </p:spTree>
    <p:extLst>
      <p:ext uri="{BB962C8B-B14F-4D97-AF65-F5344CB8AC3E}">
        <p14:creationId xmlns:p14="http://schemas.microsoft.com/office/powerpoint/2010/main" val="329168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410521"/>
            <a:ext cx="1440160" cy="1378519"/>
          </a:xfrm>
        </p:spPr>
      </p:pic>
      <p:sp>
        <p:nvSpPr>
          <p:cNvPr id="9" name="CasellaDiTesto 8"/>
          <p:cNvSpPr txBox="1"/>
          <p:nvPr/>
        </p:nvSpPr>
        <p:spPr>
          <a:xfrm>
            <a:off x="1043608" y="2132856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Arbitrary values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53" y="5229200"/>
            <a:ext cx="3769971" cy="864096"/>
          </a:xfrm>
        </p:spPr>
      </p:pic>
      <p:sp>
        <p:nvSpPr>
          <p:cNvPr id="14" name="CasellaDiTesto 13"/>
          <p:cNvSpPr txBox="1"/>
          <p:nvPr/>
        </p:nvSpPr>
        <p:spPr>
          <a:xfrm>
            <a:off x="5364088" y="4661002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matrix for the system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3" y="1753276"/>
            <a:ext cx="1396508" cy="2239586"/>
          </a:xfrm>
        </p:spPr>
      </p:pic>
      <p:sp>
        <p:nvSpPr>
          <p:cNvPr id="19" name="CasellaDiTesto 18"/>
          <p:cNvSpPr txBox="1"/>
          <p:nvPr/>
        </p:nvSpPr>
        <p:spPr>
          <a:xfrm>
            <a:off x="5292080" y="155679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B, C and D matrices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21089"/>
            <a:ext cx="2733767" cy="1410542"/>
          </a:xfrm>
        </p:spPr>
      </p:pic>
      <p:sp>
        <p:nvSpPr>
          <p:cNvPr id="21" name="CasellaDiTesto 20"/>
          <p:cNvSpPr txBox="1"/>
          <p:nvPr/>
        </p:nvSpPr>
        <p:spPr>
          <a:xfrm>
            <a:off x="1026938" y="389792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 matrix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/>
              <p:cNvSpPr txBox="1"/>
              <p:nvPr/>
            </p:nvSpPr>
            <p:spPr>
              <a:xfrm>
                <a:off x="971600" y="5631631"/>
                <a:ext cx="21602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whose eigenvalues are: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/>
                          <a:cs typeface="Segoe UI" panose="020B0502040204020203" pitchFamily="34" charset="0"/>
                        </a:rPr>
                        <m:t>[</m:t>
                      </m:r>
                      <m:r>
                        <a:rPr lang="it-IT" sz="1200" b="0" i="1" dirty="0" smtClean="0">
                          <a:latin typeface="Cambria Math"/>
                          <a:cs typeface="Segoe UI" panose="020B0502040204020203" pitchFamily="34" charset="0"/>
                        </a:rPr>
                        <m:t>−1.33</m:t>
                      </m:r>
                      <m:r>
                        <a:rPr lang="en-US" sz="1200" i="1" dirty="0" smtClean="0">
                          <a:latin typeface="Cambria Math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it-IT" sz="1200" b="0" i="1" dirty="0" smtClean="0">
                          <a:latin typeface="Cambria Math"/>
                          <a:cs typeface="Segoe UI" panose="020B0502040204020203" pitchFamily="34" charset="0"/>
                        </a:rPr>
                        <m:t>+1.32</m:t>
                      </m:r>
                      <m:r>
                        <a:rPr lang="en-US" sz="1200" i="1" dirty="0" smtClean="0">
                          <a:latin typeface="Cambria Math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it-IT" sz="1200" b="0" i="1" dirty="0" smtClean="0">
                          <a:latin typeface="Cambria Math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it-IT" sz="1200" b="0" i="1" dirty="0" smtClean="0">
                          <a:latin typeface="Cambria Math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it-IT" sz="1200" b="0" i="1" dirty="0" smtClean="0">
                          <a:latin typeface="Cambria Math"/>
                          <a:cs typeface="Segoe UI" panose="020B0502040204020203" pitchFamily="34" charset="0"/>
                        </a:rPr>
                        <m:t>0.01, −0.01]</m:t>
                      </m:r>
                    </m:oMath>
                  </m:oMathPara>
                </a14:m>
                <a:endParaRPr 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2" name="CasellaDiTes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631631"/>
                <a:ext cx="2160240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ccia a destra 23"/>
          <p:cNvSpPr/>
          <p:nvPr/>
        </p:nvSpPr>
        <p:spPr>
          <a:xfrm rot="5400000">
            <a:off x="6182543" y="4284731"/>
            <a:ext cx="379314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ccia a destra 24"/>
          <p:cNvSpPr/>
          <p:nvPr/>
        </p:nvSpPr>
        <p:spPr>
          <a:xfrm>
            <a:off x="3635896" y="5121188"/>
            <a:ext cx="936104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611560" y="1434842"/>
                <a:ext cx="396044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Linearization of the system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500" b="0" i="1" smtClean="0">
                            <a:latin typeface="Cambria Math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it-IT" sz="1500" b="0" i="1" smtClean="0">
                            <a:latin typeface="Cambria Math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acc>
                    <m:r>
                      <a:rPr lang="it-IT" sz="1500" b="0" i="1" smtClean="0">
                        <a:latin typeface="Cambria Math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500" b="0" i="1" smtClean="0">
                            <a:latin typeface="Cambria Math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it-IT" sz="1500" b="0" i="1" smtClean="0">
                            <a:latin typeface="Cambria Math"/>
                            <a:cs typeface="Segoe UI" panose="020B0502040204020203" pitchFamily="34" charset="0"/>
                          </a:rPr>
                          <m:t>0,0,0,0</m:t>
                        </m:r>
                      </m:e>
                    </m:d>
                  </m:oMath>
                </a14:m>
                <a:r>
                  <a:rPr lang="en-US" sz="1500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500" i="1">
                            <a:latin typeface="Cambria Math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it-IT" sz="1500" b="0" i="1" smtClean="0">
                            <a:latin typeface="Cambria Math"/>
                            <a:cs typeface="Segoe UI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it-IT" sz="1500" b="0" i="1" smtClean="0">
                        <a:latin typeface="Cambria Math"/>
                        <a:cs typeface="Segoe UI" panose="020B0502040204020203" pitchFamily="34" charset="0"/>
                      </a:rPr>
                      <m:t>=[0]</m:t>
                    </m:r>
                  </m:oMath>
                </a14:m>
                <a:endParaRPr lang="en-US" sz="15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34842"/>
                <a:ext cx="3960440" cy="553998"/>
              </a:xfrm>
              <a:prstGeom prst="rect">
                <a:avLst/>
              </a:prstGeom>
              <a:blipFill rotWithShape="1">
                <a:blip r:embed="rId7"/>
                <a:stretch>
                  <a:fillRect l="-462" t="-2198" b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43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  <p:bldP spid="22" grpId="0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91880" y="147549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System instability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39552" y="2169731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 matrix eigenvalues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7"/>
            <a:ext cx="1656184" cy="13324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/>
              <p:cNvSpPr txBox="1"/>
              <p:nvPr/>
            </p:nvSpPr>
            <p:spPr>
              <a:xfrm>
                <a:off x="4106813" y="2169731"/>
                <a:ext cx="3777555" cy="399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Outputs of the system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latin typeface="Cambria Math"/>
                            <a:cs typeface="Segoe UI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500" b="1" i="1" smtClean="0">
                                <a:latin typeface="Cambria Math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latin typeface="Cambria Math"/>
                                <a:ea typeface="Cambria Math"/>
                                <a:cs typeface="Segoe UI" panose="020B0502040204020203" pitchFamily="34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it-IT" sz="1500" b="1" i="1" smtClean="0">
                                <a:latin typeface="Cambria Math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</m:e>
                      <m:sub>
                        <m:r>
                          <a:rPr lang="it-IT" sz="1500" b="1" i="1" smtClean="0">
                            <a:latin typeface="Cambria Math"/>
                            <a:cs typeface="Segoe UI" panose="020B0502040204020203" pitchFamily="34" charset="0"/>
                          </a:rPr>
                          <m:t>𝟎</m:t>
                        </m:r>
                      </m:sub>
                    </m:sSub>
                    <m:r>
                      <a:rPr lang="it-IT" sz="1500" b="1" i="1" smtClean="0">
                        <a:latin typeface="Cambria Math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it-IT" sz="1500" b="1" i="1" smtClean="0">
                            <a:latin typeface="Cambria Math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it-IT" sz="1500" b="1" i="1" smtClean="0">
                            <a:latin typeface="Cambria Math"/>
                            <a:ea typeface="Cambria Math"/>
                            <a:cs typeface="Segoe UI" panose="020B0502040204020203" pitchFamily="34" charset="0"/>
                          </a:rPr>
                          <m:t>𝝅</m:t>
                        </m:r>
                      </m:num>
                      <m:den>
                        <m:r>
                          <a:rPr lang="it-IT" sz="1500" b="1" i="1" smtClean="0">
                            <a:latin typeface="Cambria Math"/>
                            <a:cs typeface="Segoe UI" panose="020B0502040204020203" pitchFamily="34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1500" b="1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CasellaDiTes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3" y="2169731"/>
                <a:ext cx="3777555" cy="399084"/>
              </a:xfrm>
              <a:prstGeom prst="rect">
                <a:avLst/>
              </a:prstGeom>
              <a:blipFill rotWithShape="1"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534332"/>
            <a:ext cx="6408712" cy="3126916"/>
          </a:xfrm>
        </p:spPr>
      </p:pic>
    </p:spTree>
    <p:extLst>
      <p:ext uri="{BB962C8B-B14F-4D97-AF65-F5344CB8AC3E}">
        <p14:creationId xmlns:p14="http://schemas.microsoft.com/office/powerpoint/2010/main" val="296700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91880" y="12687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Pole Placement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331640" y="1844824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Attempt 1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48" y="2167990"/>
            <a:ext cx="1086276" cy="949423"/>
          </a:xfrm>
        </p:spPr>
      </p:pic>
      <p:pic>
        <p:nvPicPr>
          <p:cNvPr id="1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140969"/>
            <a:ext cx="2574435" cy="504056"/>
          </a:xfrm>
        </p:spPr>
      </p:pic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4149080"/>
            <a:ext cx="4575061" cy="2232248"/>
          </a:xfrm>
        </p:spPr>
      </p:pic>
      <p:sp>
        <p:nvSpPr>
          <p:cNvPr id="14" name="CasellaDiTesto 13"/>
          <p:cNvSpPr txBox="1"/>
          <p:nvPr/>
        </p:nvSpPr>
        <p:spPr>
          <a:xfrm>
            <a:off x="5724128" y="1844824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Attempt 2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87301"/>
            <a:ext cx="1137402" cy="953667"/>
          </a:xfrm>
        </p:spPr>
      </p:pic>
      <p:pic>
        <p:nvPicPr>
          <p:cNvPr id="1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140969"/>
            <a:ext cx="2940716" cy="448228"/>
          </a:xfrm>
        </p:spPr>
      </p:pic>
      <p:pic>
        <p:nvPicPr>
          <p:cNvPr id="20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40" y="4221088"/>
            <a:ext cx="4575059" cy="2232248"/>
          </a:xfrm>
        </p:spPr>
      </p:pic>
      <p:sp>
        <p:nvSpPr>
          <p:cNvPr id="22" name="CasellaDiTesto 21"/>
          <p:cNvSpPr txBox="1"/>
          <p:nvPr/>
        </p:nvSpPr>
        <p:spPr>
          <a:xfrm>
            <a:off x="522982" y="3933056"/>
            <a:ext cx="377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Outputs of the system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915470" y="3933056"/>
            <a:ext cx="377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Outputs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24285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91880" y="12687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LQR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6" y="1870775"/>
            <a:ext cx="3132178" cy="550113"/>
          </a:xfrm>
        </p:spPr>
      </p:pic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40" y="3212976"/>
            <a:ext cx="5755719" cy="2808312"/>
          </a:xfrm>
        </p:spPr>
      </p:pic>
      <p:pic>
        <p:nvPicPr>
          <p:cNvPr id="19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72816"/>
            <a:ext cx="1008112" cy="847154"/>
          </a:xfrm>
        </p:spPr>
      </p:pic>
      <p:pic>
        <p:nvPicPr>
          <p:cNvPr id="21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5" y="1930937"/>
            <a:ext cx="703171" cy="489951"/>
          </a:xfrm>
        </p:spPr>
      </p:pic>
      <p:sp>
        <p:nvSpPr>
          <p:cNvPr id="22" name="Freccia a destra 21"/>
          <p:cNvSpPr/>
          <p:nvPr/>
        </p:nvSpPr>
        <p:spPr>
          <a:xfrm>
            <a:off x="4319972" y="2024844"/>
            <a:ext cx="504056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/>
              <p:cNvSpPr txBox="1"/>
              <p:nvPr/>
            </p:nvSpPr>
            <p:spPr>
              <a:xfrm>
                <a:off x="3239852" y="2924944"/>
                <a:ext cx="26642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en-US" sz="1500" b="1" i="1" smtClean="0">
                        <a:latin typeface="Cambria Math"/>
                        <a:ea typeface="Cambria Math"/>
                        <a:cs typeface="Segoe UI" panose="020B0502040204020203" pitchFamily="34" charset="0"/>
                      </a:rPr>
                      <m:t>𝜶</m:t>
                    </m:r>
                  </m:oMath>
                </a14:m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𝑸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1500" b="1" i="0" dirty="0" err="1" smtClean="0">
                        <a:latin typeface="Cambria Math"/>
                        <a:cs typeface="Segoe UI" panose="020B0502040204020203" pitchFamily="34" charset="0"/>
                      </a:rPr>
                      <m:t>𝐝𝐢𝐚𝐠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15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asellaDiTes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52" y="2924944"/>
                <a:ext cx="2664296" cy="323165"/>
              </a:xfrm>
              <a:prstGeom prst="rect">
                <a:avLst/>
              </a:prstGeom>
              <a:blipFill rotWithShape="1">
                <a:blip r:embed="rId7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9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91880" y="147549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 system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33" y="3501008"/>
            <a:ext cx="4645667" cy="2266698"/>
          </a:xfrm>
        </p:spPr>
      </p:pic>
      <p:pic>
        <p:nvPicPr>
          <p:cNvPr id="2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" y="2241738"/>
            <a:ext cx="4351904" cy="2123366"/>
          </a:xfrm>
        </p:spPr>
      </p:pic>
      <p:sp>
        <p:nvSpPr>
          <p:cNvPr id="16" name="Freccia a destra 15"/>
          <p:cNvSpPr/>
          <p:nvPr/>
        </p:nvSpPr>
        <p:spPr>
          <a:xfrm>
            <a:off x="4247964" y="4617132"/>
            <a:ext cx="504056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438620"/>
            <a:ext cx="3678138" cy="558332"/>
          </a:xfrm>
        </p:spPr>
      </p:pic>
      <p:pic>
        <p:nvPicPr>
          <p:cNvPr id="2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679695"/>
            <a:ext cx="1512538" cy="1053561"/>
          </a:xfrm>
        </p:spPr>
      </p:pic>
      <p:pic>
        <p:nvPicPr>
          <p:cNvPr id="24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67" y="4850899"/>
            <a:ext cx="956312" cy="66633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/>
              <p:cNvSpPr txBox="1"/>
              <p:nvPr/>
            </p:nvSpPr>
            <p:spPr>
              <a:xfrm>
                <a:off x="827584" y="1988840"/>
                <a:ext cx="26642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en-US" sz="1500" b="1" i="1" smtClean="0">
                        <a:latin typeface="Cambria Math"/>
                        <a:ea typeface="Cambria Math"/>
                        <a:cs typeface="Segoe UI" panose="020B0502040204020203" pitchFamily="34" charset="0"/>
                      </a:rPr>
                      <m:t>𝜶</m:t>
                    </m:r>
                  </m:oMath>
                </a14:m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𝑸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1500" b="1" i="0" dirty="0" err="1" smtClean="0">
                        <a:latin typeface="Cambria Math"/>
                        <a:cs typeface="Segoe UI" panose="020B0502040204020203" pitchFamily="34" charset="0"/>
                      </a:rPr>
                      <m:t>𝐝𝐢𝐚𝐠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15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CasellaDiTes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88840"/>
                <a:ext cx="2664296" cy="323165"/>
              </a:xfrm>
              <a:prstGeom prst="rect">
                <a:avLst/>
              </a:prstGeom>
              <a:blipFill rotWithShape="1">
                <a:blip r:embed="rId10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/>
              <p:cNvSpPr txBox="1"/>
              <p:nvPr/>
            </p:nvSpPr>
            <p:spPr>
              <a:xfrm>
                <a:off x="5436096" y="3244593"/>
                <a:ext cx="2880320" cy="32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en-US" sz="1500" b="1" i="1" smtClean="0">
                        <a:latin typeface="Cambria Math"/>
                        <a:ea typeface="Cambria Math"/>
                        <a:cs typeface="Segoe UI" panose="020B0502040204020203" pitchFamily="34" charset="0"/>
                      </a:rPr>
                      <m:t>𝜶</m:t>
                    </m:r>
                  </m:oMath>
                </a14:m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𝑸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1500" b="1" i="0" dirty="0" err="1" smtClean="0">
                        <a:latin typeface="Cambria Math"/>
                        <a:cs typeface="Segoe UI" panose="020B0502040204020203" pitchFamily="34" charset="0"/>
                      </a:rPr>
                      <m:t>𝐝𝐢𝐚𝐠</m:t>
                    </m:r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1500" b="1" i="1" dirty="0" smtClean="0">
                            <a:latin typeface="Cambria Math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it-IT" sz="1500" b="1" i="1" dirty="0" smtClean="0">
                            <a:latin typeface="Cambria Math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it-IT" sz="1500" b="1" i="1" dirty="0" smtClean="0">
                            <a:latin typeface="Cambria Math"/>
                            <a:cs typeface="Segoe UI" panose="020B0502040204020203" pitchFamily="34" charset="0"/>
                          </a:rPr>
                          <m:t>𝟑</m:t>
                        </m:r>
                      </m:sup>
                    </m:sSup>
                    <m:r>
                      <a:rPr lang="en-US" sz="1500" b="1" i="1" dirty="0" smtClean="0">
                        <a:latin typeface="Cambria Math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15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CasellaDiTes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244593"/>
                <a:ext cx="2880320" cy="328423"/>
              </a:xfrm>
              <a:prstGeom prst="rect">
                <a:avLst/>
              </a:prstGeom>
              <a:blipFill rotWithShape="1">
                <a:blip r:embed="rId11"/>
                <a:stretch>
                  <a:fillRect t="-1852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37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91880" y="147549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input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1115616" y="2363507"/>
                <a:ext cx="2592288" cy="399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cs typeface="Segoe UI" panose="020B0502040204020203" pitchFamily="34" charset="0"/>
                  </a:rPr>
                  <a:t>Control input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>
                            <a:latin typeface="Cambria Math"/>
                            <a:cs typeface="Segoe UI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500" b="1" i="1">
                                <a:latin typeface="Cambria Math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/>
                                <a:ea typeface="Cambria Math"/>
                                <a:cs typeface="Segoe UI" panose="020B0502040204020203" pitchFamily="34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it-IT" sz="1500" b="1" i="1">
                                <a:latin typeface="Cambria Math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</m:e>
                      <m:sub>
                        <m: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  <m:t>𝟎</m:t>
                        </m:r>
                      </m:sub>
                    </m:sSub>
                    <m:r>
                      <a:rPr lang="it-IT" sz="1500" b="1" i="1">
                        <a:latin typeface="Cambria Math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it-IT" sz="1500" b="1" i="1">
                            <a:latin typeface="Cambria Math"/>
                            <a:ea typeface="Cambria Math"/>
                            <a:cs typeface="Segoe UI" panose="020B0502040204020203" pitchFamily="34" charset="0"/>
                          </a:rPr>
                          <m:t>𝝅</m:t>
                        </m:r>
                      </m:num>
                      <m:den>
                        <m: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15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363507"/>
                <a:ext cx="2592288" cy="399084"/>
              </a:xfrm>
              <a:prstGeom prst="rect">
                <a:avLst/>
              </a:prstGeom>
              <a:blipFill rotWithShape="1"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2852936"/>
            <a:ext cx="4722641" cy="230425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5652120" y="2363506"/>
                <a:ext cx="2304256" cy="399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cs typeface="Segoe UI" panose="020B0502040204020203" pitchFamily="34" charset="0"/>
                  </a:rPr>
                  <a:t>Control input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latin typeface="Cambria Math"/>
                            <a:cs typeface="Segoe UI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500" b="1" i="1">
                                <a:latin typeface="Cambria Math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/>
                                <a:ea typeface="Cambria Math"/>
                                <a:cs typeface="Segoe UI" panose="020B0502040204020203" pitchFamily="34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it-IT" sz="1500" b="1" i="1">
                                <a:latin typeface="Cambria Math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</m:e>
                      <m:sub>
                        <m: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  <m:t>𝟎</m:t>
                        </m:r>
                      </m:sub>
                    </m:sSub>
                    <m:r>
                      <a:rPr lang="it-IT" sz="1500" b="1" i="1">
                        <a:latin typeface="Cambria Math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it-IT" sz="1500" b="1" i="1">
                            <a:latin typeface="Cambria Math"/>
                            <a:ea typeface="Cambria Math"/>
                            <a:cs typeface="Segoe UI" panose="020B0502040204020203" pitchFamily="34" charset="0"/>
                          </a:rPr>
                          <m:t>𝝅</m:t>
                        </m:r>
                      </m:num>
                      <m:den>
                        <m:r>
                          <a:rPr lang="it-IT" sz="1500" b="1" i="1" smtClean="0">
                            <a:latin typeface="Cambria Math"/>
                            <a:cs typeface="Segoe UI" panose="020B0502040204020203" pitchFamily="34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15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363506"/>
                <a:ext cx="2304256" cy="399084"/>
              </a:xfrm>
              <a:prstGeom prst="rect">
                <a:avLst/>
              </a:prstGeom>
              <a:blipFill rotWithShape="1"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59" y="2852936"/>
            <a:ext cx="4722641" cy="2304255"/>
          </a:xfrm>
        </p:spPr>
      </p:pic>
    </p:spTree>
    <p:extLst>
      <p:ext uri="{BB962C8B-B14F-4D97-AF65-F5344CB8AC3E}">
        <p14:creationId xmlns:p14="http://schemas.microsoft.com/office/powerpoint/2010/main" val="313855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91880" y="133147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Saturation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19138"/>
            <a:ext cx="2847181" cy="481508"/>
          </a:xfrm>
        </p:spPr>
      </p:pic>
      <p:sp>
        <p:nvSpPr>
          <p:cNvPr id="14" name="Freccia a destra 13"/>
          <p:cNvSpPr/>
          <p:nvPr/>
        </p:nvSpPr>
        <p:spPr>
          <a:xfrm>
            <a:off x="3419872" y="3717032"/>
            <a:ext cx="1008112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31306"/>
            <a:ext cx="1656184" cy="63785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/>
              <p:cNvSpPr txBox="1"/>
              <p:nvPr/>
            </p:nvSpPr>
            <p:spPr>
              <a:xfrm>
                <a:off x="5292080" y="1623161"/>
                <a:ext cx="3024336" cy="629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Control input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>
                            <a:latin typeface="Cambria Math"/>
                            <a:cs typeface="Segoe UI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500" b="1" i="1">
                                <a:latin typeface="Cambria Math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/>
                                <a:ea typeface="Cambria Math"/>
                                <a:cs typeface="Segoe UI" panose="020B0502040204020203" pitchFamily="34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it-IT" sz="1500" b="1" i="1">
                                <a:latin typeface="Cambria Math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</m:e>
                      <m:sub>
                        <m: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  <m:t>𝟎</m:t>
                        </m:r>
                      </m:sub>
                    </m:sSub>
                    <m:r>
                      <a:rPr lang="it-IT" sz="1500" b="1" i="1">
                        <a:latin typeface="Cambria Math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it-IT" sz="1500" b="1" i="1">
                            <a:latin typeface="Cambria Math"/>
                            <a:ea typeface="Cambria Math"/>
                            <a:cs typeface="Segoe UI" panose="020B0502040204020203" pitchFamily="34" charset="0"/>
                          </a:rPr>
                          <m:t>𝝅</m:t>
                        </m:r>
                      </m:num>
                      <m:den>
                        <m: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15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15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CasellaDiTes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623161"/>
                <a:ext cx="3024336" cy="6299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83200"/>
            <a:ext cx="4176464" cy="2037766"/>
          </a:xfrm>
        </p:spPr>
      </p:pic>
      <p:sp>
        <p:nvSpPr>
          <p:cNvPr id="16" name="Freccia a destra 15"/>
          <p:cNvSpPr/>
          <p:nvPr/>
        </p:nvSpPr>
        <p:spPr>
          <a:xfrm rot="5400000">
            <a:off x="1610671" y="3574233"/>
            <a:ext cx="630070" cy="25202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/>
              <p:cNvSpPr txBox="1"/>
              <p:nvPr/>
            </p:nvSpPr>
            <p:spPr>
              <a:xfrm>
                <a:off x="5292080" y="4095228"/>
                <a:ext cx="3024336" cy="629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en-US" sz="1500" b="1" i="1">
                        <a:latin typeface="Cambria Math"/>
                        <a:ea typeface="Cambria Math"/>
                        <a:cs typeface="Segoe UI" panose="020B0502040204020203" pitchFamily="34" charset="0"/>
                      </a:rPr>
                      <m:t>𝜶</m:t>
                    </m:r>
                  </m:oMath>
                </a14:m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>
                            <a:latin typeface="Cambria Math"/>
                            <a:cs typeface="Segoe UI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500" b="1" i="1">
                                <a:latin typeface="Cambria Math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/>
                                <a:ea typeface="Cambria Math"/>
                                <a:cs typeface="Segoe UI" panose="020B0502040204020203" pitchFamily="34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it-IT" sz="1500" b="1" i="1">
                                <a:latin typeface="Cambria Math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</m:e>
                      <m:sub>
                        <m: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  <m:t>𝟎</m:t>
                        </m:r>
                      </m:sub>
                    </m:sSub>
                    <m:r>
                      <a:rPr lang="it-IT" sz="1500" b="1" i="1">
                        <a:latin typeface="Cambria Math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it-IT" sz="1500" b="1" i="1">
                            <a:latin typeface="Cambria Math"/>
                            <a:ea typeface="Cambria Math"/>
                            <a:cs typeface="Segoe UI" panose="020B0502040204020203" pitchFamily="34" charset="0"/>
                          </a:rPr>
                          <m:t>𝝅</m:t>
                        </m:r>
                      </m:num>
                      <m:den>
                        <m:r>
                          <a:rPr lang="it-IT" sz="1500" b="1" i="1">
                            <a:latin typeface="Cambria Math"/>
                            <a:cs typeface="Segoe UI" panose="020B0502040204020203" pitchFamily="34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15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15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asellaDiTes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4095228"/>
                <a:ext cx="3024336" cy="6299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467477"/>
            <a:ext cx="4217661" cy="2057867"/>
          </a:xfrm>
        </p:spPr>
      </p:pic>
    </p:spTree>
    <p:extLst>
      <p:ext uri="{BB962C8B-B14F-4D97-AF65-F5344CB8AC3E}">
        <p14:creationId xmlns:p14="http://schemas.microsoft.com/office/powerpoint/2010/main" val="42176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907704" y="148478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Compensation of steady-state error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331640" y="2304186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Attempt 1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564904"/>
            <a:ext cx="1008112" cy="579374"/>
          </a:xfrm>
        </p:spPr>
      </p:pic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0" y="3717032"/>
            <a:ext cx="4719076" cy="23025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/>
              <p:cNvSpPr txBox="1"/>
              <p:nvPr/>
            </p:nvSpPr>
            <p:spPr>
              <a:xfrm>
                <a:off x="578421" y="3501008"/>
                <a:ext cx="377755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en-US" sz="1500" b="1" i="1" smtClean="0">
                        <a:latin typeface="Cambria Math"/>
                        <a:ea typeface="Cambria Math"/>
                        <a:cs typeface="Segoe UI" panose="020B0502040204020203" pitchFamily="34" charset="0"/>
                      </a:rPr>
                      <m:t>𝜶</m:t>
                    </m:r>
                  </m:oMath>
                </a14:m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with simple integrator</a:t>
                </a:r>
              </a:p>
            </p:txBody>
          </p:sp>
        </mc:Choice>
        <mc:Fallback xmlns="">
          <p:sp>
            <p:nvSpPr>
              <p:cNvPr id="22" name="CasellaDiTes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1" y="3501008"/>
                <a:ext cx="3777555" cy="323165"/>
              </a:xfrm>
              <a:prstGeom prst="rect">
                <a:avLst/>
              </a:prstGeom>
              <a:blipFill rotWithShape="1">
                <a:blip r:embed="rId5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/>
          <p:cNvSpPr txBox="1"/>
          <p:nvPr/>
        </p:nvSpPr>
        <p:spPr>
          <a:xfrm>
            <a:off x="5779567" y="2304186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Attempt 2</a:t>
            </a:r>
            <a:endParaRPr lang="en-US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23" y="2607482"/>
            <a:ext cx="1080120" cy="590229"/>
          </a:xfrm>
        </p:spPr>
      </p:pic>
      <p:pic>
        <p:nvPicPr>
          <p:cNvPr id="24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18" y="3717032"/>
            <a:ext cx="4722642" cy="23042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/>
              <p:cNvSpPr txBox="1"/>
              <p:nvPr/>
            </p:nvSpPr>
            <p:spPr>
              <a:xfrm>
                <a:off x="4970909" y="3501008"/>
                <a:ext cx="377755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en-US" sz="1500" b="1" i="1" smtClean="0">
                        <a:latin typeface="Cambria Math"/>
                        <a:ea typeface="Cambria Math"/>
                        <a:cs typeface="Segoe UI" panose="020B0502040204020203" pitchFamily="34" charset="0"/>
                      </a:rPr>
                      <m:t>𝜶</m:t>
                    </m:r>
                  </m:oMath>
                </a14:m>
                <a:r>
                  <a:rPr lang="en-US" sz="15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with integrator and gain</a:t>
                </a:r>
              </a:p>
            </p:txBody>
          </p:sp>
        </mc:Choice>
        <mc:Fallback xmlns="">
          <p:sp>
            <p:nvSpPr>
              <p:cNvPr id="25" name="CasellaDiTes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09" y="3501008"/>
                <a:ext cx="3777555" cy="323165"/>
              </a:xfrm>
              <a:prstGeom prst="rect">
                <a:avLst/>
              </a:prstGeom>
              <a:blipFill rotWithShape="1">
                <a:blip r:embed="rId9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5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19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8561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Thesis Structure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827584" y="1776739"/>
            <a:ext cx="78488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Modelling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Fixed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Moving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Fixed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Moving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Future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4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537774" y="2123564"/>
            <a:ext cx="406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Complete Simulink control scheme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67" y="2636912"/>
            <a:ext cx="6656666" cy="2600918"/>
          </a:xfrm>
        </p:spPr>
      </p:pic>
    </p:spTree>
    <p:extLst>
      <p:ext uri="{BB962C8B-B14F-4D97-AF65-F5344CB8AC3E}">
        <p14:creationId xmlns:p14="http://schemas.microsoft.com/office/powerpoint/2010/main" val="10376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s31_vertical_anima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297" y="1484785"/>
            <a:ext cx="8243406" cy="43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Optimization</a:t>
            </a:r>
          </a:p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Carter’s analysis on micro slip</a:t>
            </a:r>
          </a:p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Rolling with sliding with the ground</a:t>
            </a:r>
          </a:p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Add more frictions</a:t>
            </a:r>
          </a:p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Optimization of the controllers</a:t>
            </a:r>
          </a:p>
          <a:p>
            <a:endParaRPr lang="en-US" sz="2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Expansion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Addition of an inverted 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pendulum</a:t>
            </a:r>
          </a:p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Modelling of the motor</a:t>
            </a:r>
          </a:p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Combination of the two controls</a:t>
            </a:r>
          </a:p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Expansion to the 3-D case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30" y="1711840"/>
            <a:ext cx="5069940" cy="430944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187624" y="692696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Franklin Gothic Medium" panose="020B0603020102020204" pitchFamily="34" charset="0"/>
              </a:rPr>
              <a:t>May the </a:t>
            </a:r>
            <a:r>
              <a:rPr lang="en-US" sz="4000" i="1" dirty="0" smtClean="0">
                <a:latin typeface="Franklin Gothic Medium" panose="020B0603020102020204" pitchFamily="34" charset="0"/>
              </a:rPr>
              <a:t>torque</a:t>
            </a:r>
            <a:r>
              <a:rPr lang="en-US" sz="4000" dirty="0" smtClean="0">
                <a:latin typeface="Franklin Gothic Medium" panose="020B0603020102020204" pitchFamily="34" charset="0"/>
              </a:rPr>
              <a:t> be with you</a:t>
            </a:r>
            <a:endParaRPr lang="en-US" sz="40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3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Modelling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3312368" cy="4423827"/>
          </a:xfrm>
        </p:spPr>
      </p:pic>
      <p:sp>
        <p:nvSpPr>
          <p:cNvPr id="3" name="CasellaDiTesto 2"/>
          <p:cNvSpPr txBox="1"/>
          <p:nvPr/>
        </p:nvSpPr>
        <p:spPr>
          <a:xfrm>
            <a:off x="4788024" y="184482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Study of the contact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788024" y="2610778"/>
                <a:ext cx="3528392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Rotation axes are fixed in space</a:t>
                </a:r>
              </a:p>
              <a:p>
                <a:endParaRPr lang="en-US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Constant normal force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endParaRPr lang="en-US" i="1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i="1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Driving torque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  <a:cs typeface="Segoe UI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applied to the top wheel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Transmission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  <a:cs typeface="Segoe UI" panose="020B0502040204020203" pitchFamily="34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given by friction</a:t>
                </a:r>
              </a:p>
              <a:p>
                <a:endParaRPr lang="en-US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610778"/>
                <a:ext cx="3528392" cy="3139321"/>
              </a:xfrm>
              <a:prstGeom prst="rect">
                <a:avLst/>
              </a:prstGeom>
              <a:blipFill rotWithShape="1">
                <a:blip r:embed="rId3"/>
                <a:stretch>
                  <a:fillRect l="-1036" t="-777" r="-2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7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Modelling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2988845" cy="1769463"/>
          </a:xfrm>
        </p:spPr>
      </p:pic>
      <p:pic>
        <p:nvPicPr>
          <p:cNvPr id="4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437112"/>
            <a:ext cx="2736304" cy="1769463"/>
          </a:xfrm>
        </p:spPr>
      </p:pic>
      <p:sp>
        <p:nvSpPr>
          <p:cNvPr id="3" name="Freccia a destra 2"/>
          <p:cNvSpPr/>
          <p:nvPr/>
        </p:nvSpPr>
        <p:spPr>
          <a:xfrm>
            <a:off x="3923928" y="2852936"/>
            <a:ext cx="1512168" cy="36004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228184" y="28436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Pure rolling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reccia a destra 6"/>
          <p:cNvSpPr/>
          <p:nvPr/>
        </p:nvSpPr>
        <p:spPr>
          <a:xfrm>
            <a:off x="3923928" y="5229200"/>
            <a:ext cx="1512168" cy="36004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228184" y="521990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Rolling with sliding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971600" y="155679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Plane scenario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5868144" y="162880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Rolling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scenario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91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 animBg="1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Modelling - Fixed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4" y="2132856"/>
            <a:ext cx="7196094" cy="4032448"/>
          </a:xfrm>
        </p:spPr>
      </p:pic>
      <p:sp>
        <p:nvSpPr>
          <p:cNvPr id="9" name="CasellaDiTesto 8"/>
          <p:cNvSpPr txBox="1"/>
          <p:nvPr/>
        </p:nvSpPr>
        <p:spPr>
          <a:xfrm>
            <a:off x="971600" y="1556792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Final equations of the system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0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Modelling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03368"/>
            <a:ext cx="3312368" cy="3762723"/>
          </a:xfrm>
        </p:spPr>
      </p:pic>
      <p:sp>
        <p:nvSpPr>
          <p:cNvPr id="3" name="CasellaDiTesto 2"/>
          <p:cNvSpPr txBox="1"/>
          <p:nvPr/>
        </p:nvSpPr>
        <p:spPr>
          <a:xfrm>
            <a:off x="4788024" y="184482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Study of the system in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788024" y="2610778"/>
                <a:ext cx="352839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Rotation axes can move in space</a:t>
                </a:r>
              </a:p>
              <a:p>
                <a:endParaRPr lang="en-US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Normal force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en-US" i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depends on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and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  <a:cs typeface="Segoe UI" panose="020B0502040204020203" pitchFamily="34" charset="0"/>
                      </a:rPr>
                      <m:t>𝛼</m:t>
                    </m:r>
                  </m:oMath>
                </a14:m>
                <a:endParaRPr lang="en-US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i="1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 of the </a:t>
                </a: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previous</a:t>
                </a:r>
                <a:r>
                  <a:rPr lang="it-IT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concepts</a:t>
                </a:r>
                <a:r>
                  <a:rPr lang="it-IT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rolling</a:t>
                </a:r>
                <a:r>
                  <a:rPr lang="it-IT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dynamics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Additional factors introduced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610778"/>
                <a:ext cx="3528392" cy="2862322"/>
              </a:xfrm>
              <a:prstGeom prst="rect">
                <a:avLst/>
              </a:prstGeom>
              <a:blipFill rotWithShape="1">
                <a:blip r:embed="rId3"/>
                <a:stretch>
                  <a:fillRect l="-1036" t="-851" b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4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Modelling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21541"/>
            <a:ext cx="2736304" cy="475411"/>
          </a:xfrm>
        </p:spPr>
      </p:pic>
      <p:sp>
        <p:nvSpPr>
          <p:cNvPr id="3" name="CasellaDiTesto 2"/>
          <p:cNvSpPr txBox="1"/>
          <p:nvPr/>
        </p:nvSpPr>
        <p:spPr>
          <a:xfrm>
            <a:off x="2807804" y="155679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Additional factors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508104" y="2276872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Tangential component of the weight on the contact point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508104" y="3596823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Torque generated by the normal component of the weight on the contact point with the ground</a:t>
            </a:r>
          </a:p>
        </p:txBody>
      </p:sp>
      <p:pic>
        <p:nvPicPr>
          <p:cNvPr id="9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4005064"/>
            <a:ext cx="4108319" cy="461077"/>
          </a:xfrm>
        </p:spPr>
      </p:pic>
      <p:pic>
        <p:nvPicPr>
          <p:cNvPr id="10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354706"/>
            <a:ext cx="4536504" cy="62363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5508104" y="5435932"/>
                <a:ext cx="2880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Expression of the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  <a:cs typeface="Segoe UI" panose="020B0502040204020203" pitchFamily="34" charset="0"/>
                      </a:rPr>
                      <m:t>𝛼</m:t>
                    </m:r>
                  </m:oMath>
                </a14:m>
                <a:endParaRPr lang="en-US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435932"/>
                <a:ext cx="288032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907" t="-666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06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Modelling - Moving Axes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31619"/>
            <a:ext cx="4123915" cy="2339364"/>
          </a:xfrm>
        </p:spPr>
      </p:pic>
      <p:sp>
        <p:nvSpPr>
          <p:cNvPr id="9" name="CasellaDiTesto 8"/>
          <p:cNvSpPr txBox="1"/>
          <p:nvPr/>
        </p:nvSpPr>
        <p:spPr>
          <a:xfrm>
            <a:off x="971600" y="1556792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Final equations of the system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08" y="4365104"/>
            <a:ext cx="4123915" cy="492655"/>
          </a:xfrm>
        </p:spPr>
      </p:pic>
      <p:pic>
        <p:nvPicPr>
          <p:cNvPr id="7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11" y="4869160"/>
            <a:ext cx="3714357" cy="1181357"/>
          </a:xfrm>
        </p:spPr>
      </p:pic>
    </p:spTree>
    <p:extLst>
      <p:ext uri="{BB962C8B-B14F-4D97-AF65-F5344CB8AC3E}">
        <p14:creationId xmlns:p14="http://schemas.microsoft.com/office/powerpoint/2010/main" val="34629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701</Words>
  <Application>Microsoft Office PowerPoint</Application>
  <PresentationFormat>Presentazione su schermo (4:3)</PresentationFormat>
  <Paragraphs>170</Paragraphs>
  <Slides>33</Slides>
  <Notes>6</Notes>
  <HiddenSlides>9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4" baseType="lpstr">
      <vt:lpstr>Tema di Office</vt:lpstr>
      <vt:lpstr>Presentazione standard di PowerPoint</vt:lpstr>
      <vt:lpstr>Ball-Balancing Robot</vt:lpstr>
      <vt:lpstr>Thesis Structure</vt:lpstr>
      <vt:lpstr>Modelling - Fixed Axes</vt:lpstr>
      <vt:lpstr>Modelling - Fixed Axes</vt:lpstr>
      <vt:lpstr>Modelling - Fixed Axes</vt:lpstr>
      <vt:lpstr>Modelling - Moving Axes</vt:lpstr>
      <vt:lpstr>Modelling - Moving Axes</vt:lpstr>
      <vt:lpstr>Modelling - Moving Axes</vt:lpstr>
      <vt:lpstr>Control - Fixed Axes</vt:lpstr>
      <vt:lpstr>Control - Fixed Axes</vt:lpstr>
      <vt:lpstr>Control - Fixed Axes</vt:lpstr>
      <vt:lpstr>Control - Fixed Axes</vt:lpstr>
      <vt:lpstr>Control - Fixed Axes</vt:lpstr>
      <vt:lpstr>Control - Fixed Axes</vt:lpstr>
      <vt:lpstr>Control - Fixed Axes</vt:lpstr>
      <vt:lpstr>Control - Fixed Axes</vt:lpstr>
      <vt:lpstr>Control - Fixed Axes</vt:lpstr>
      <vt:lpstr>Control - Fixed Axes</vt:lpstr>
      <vt:lpstr>Control - Fixed Axes</vt:lpstr>
      <vt:lpstr>Control - Moving Axes</vt:lpstr>
      <vt:lpstr>Control - Moving Axes</vt:lpstr>
      <vt:lpstr>Control - Moving Axes</vt:lpstr>
      <vt:lpstr>Control - Moving Axes</vt:lpstr>
      <vt:lpstr>Control - Moving Axes</vt:lpstr>
      <vt:lpstr>Control - Moving Axes</vt:lpstr>
      <vt:lpstr>Control - Moving Axes</vt:lpstr>
      <vt:lpstr>Control - Moving Axes</vt:lpstr>
      <vt:lpstr>Control - Moving Axes</vt:lpstr>
      <vt:lpstr>Control - Moving Axes</vt:lpstr>
      <vt:lpstr>Control - Moving Axes</vt:lpstr>
      <vt:lpstr>Future developments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Tesi di gioele</dc:title>
  <dc:creator>Gioele</dc:creator>
  <cp:lastModifiedBy>gioele.buriani@gmail.com</cp:lastModifiedBy>
  <cp:revision>43</cp:revision>
  <dcterms:created xsi:type="dcterms:W3CDTF">2021-07-16T16:50:59Z</dcterms:created>
  <dcterms:modified xsi:type="dcterms:W3CDTF">2021-07-19T15:14:57Z</dcterms:modified>
</cp:coreProperties>
</file>